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</p:sldMasterIdLst>
  <p:notesMasterIdLst>
    <p:notesMasterId r:id="rId24"/>
  </p:notesMasterIdLst>
  <p:sldIdLst>
    <p:sldId id="691" r:id="rId2"/>
    <p:sldId id="701" r:id="rId3"/>
    <p:sldId id="702" r:id="rId4"/>
    <p:sldId id="717" r:id="rId5"/>
    <p:sldId id="703" r:id="rId6"/>
    <p:sldId id="704" r:id="rId7"/>
    <p:sldId id="705" r:id="rId8"/>
    <p:sldId id="707" r:id="rId9"/>
    <p:sldId id="709" r:id="rId10"/>
    <p:sldId id="706" r:id="rId11"/>
    <p:sldId id="708" r:id="rId12"/>
    <p:sldId id="713" r:id="rId13"/>
    <p:sldId id="714" r:id="rId14"/>
    <p:sldId id="718" r:id="rId15"/>
    <p:sldId id="681" r:id="rId16"/>
    <p:sldId id="692" r:id="rId17"/>
    <p:sldId id="694" r:id="rId18"/>
    <p:sldId id="712" r:id="rId19"/>
    <p:sldId id="719" r:id="rId20"/>
    <p:sldId id="715" r:id="rId21"/>
    <p:sldId id="716" r:id="rId22"/>
    <p:sldId id="71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FF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57" d="100"/>
          <a:sy n="57" d="100"/>
        </p:scale>
        <p:origin x="3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1.57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2261,'0'0,"0"-32,0 1,31-1,-31 1,31-32,1 0,-1 32,0-32,1-31,-32 31,31 31,32-62,-32 0,0 63,32-64,0 1,-63 0,62 31,-30-31,-1 31,32 32,-32-64,0 32,1-31,-1 63,0-32,1 0,-1 32,-31-1,31-30,-31 30,32 1,-1-1,-31-31,31 1,1 62,-1-63,-31 31,0 32,0-31,31 0,-31 31,32-32,-32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6.18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595 2624,'0'-31,"0"-63,0-31,0 32,0-32,31 0,-31-1,32 33,-1-95,0 63,-31 31,32-31,-1 0,32-32,-32 64,0-32,1 63,-1-32,0-31,1 31,-1 32,0-1,-31-31,32 63,-1 0,-31-32,31 63,-31-31,0 0,0 31,0 0,0 31,0 0,0 32,31-1,1 63,-32 1,31 30,0-31,1 30,-1-30,0 1,1 30,30-31,-30 0,-1 0,0 32,1-32,-1-31,0-1,1 33,-1-2,0-31,1-30,-1 31,-31-32,0-30,0 30,31-31,-31 1,32-1,-32 0,31-31,-31 32,0-1,0-31,0 0,0 0,-63 31,32-31,-63 0,31 31,-31-31,-31 0,62 0,-62 0,31 0,-31-62,31 31,0-32,-31 63,-1-63,1-30,31 61,-31 1,62 0,0-32,1 63,30-31,1 31,0 0,31-63,62-30,1 0,-32 62,63-63,63 0,-32 31,-62-31,94 32,-32-1,32-62,-32 63,0-1,32-31,-32 32,0-32,1 31,-64 1,32 31,-62-32,-1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7.795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8.247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24.06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2662,'0'-31,"0"31,0-63,0 32,0-1,31 1,1-32,-1 1,0-32,1 31,30-31,1 0,31-31,-31 31,31 31,-31-31,31-31,-63 31,32 0,-1 0,-30 31,30-31,1 31,-32 1,32-1,-32-31,32 31,0 32,-63-63,62 31,-30 1,30-1,-30 32,-1-32,0 0,1 1,30 30,-62 1,0 0,32-1,-32 32,31-31,-31 0,0 31,0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24.76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4137-1,'0'0,"0"31,0-31,0 63,0-1,0-30,0 62,32-32,-32 32,31 32,-31-33,31 1,-31 94,32 0,-1-31,-31-1,31 1,1-32,-1 0,-31 31,0-30,31-32,-31 0,32-32,-32 1,0 0,0-1,31-62,-31 63,0-32,0-31,0 32,0-1,0-31,0 0,0 0,0 0,0-63,0 63,-63-62,32-1,0 0,-63-31,-94-62,-63-1,-31-31,31 32,-157-94,32-32,63 125,-63-63,0 32,0 1,93 31,95 93,32 0,-1 1,63 30,31 1,1 31,62 0,-32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43.628"/>
    </inkml:context>
    <inkml:brush xml:id="br0">
      <inkml:brushProperty name="width" value="0.08819" units="cm"/>
      <inkml:brushProperty name="height" value="0.35278" units="cm"/>
      <inkml:brushProperty name="color" value="#D8D8D8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6:15.356"/>
    </inkml:context>
    <inkml:brush xml:id="br0">
      <inkml:brushProperty name="width" value="0.08819" units="cm"/>
      <inkml:brushProperty name="height" value="0.35278" units="cm"/>
      <inkml:brushProperty name="color" value="#F7F7E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6:57.6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2132,'0'0,"0"0,0-32,0 1,31-32,0 0,32 32,-31-94,-32 30,62 1,1-31,0 0,0 0,0 62,-32-63,32 32,-32 0,32 31,-31-31,-32 31,63-31,-33 63,1-32,1 0,-1 32,-31-32,0 32,32 31,-1-63,-31 32,32 31,-32 0,0-32,0 1,0 31,0-31,31 31,-31-32,0 1,31 31,-31 0,0 0,0 0,0 31,0 1,-31-32,31 31,0 0,0-31,-31 32,31 30,-32-62,1 63,31-31,0-1,0 0,-32 1,32 31,-31-1,31-30,-32-1,32 0,0 32,-31 0,31-63,0 63,0-32,0 0,0 32,0-63,0 63,0-63,0 63,0-32,-30 1,30 30,0-30,0 30,0-30,0 30,0 32,0-63,0 32,0-32,0 32,0 0,0-32,0 1,0-1,0 32,0-32,0 0,0 1,0-32,0 31,0 1,0-1,0-31,0 31,-32-31,32 0,0-31,0 0,0-1,0 32,0-31,-31-1,31 32,0-31,-32 0,32 31,0-32,-31 1,31 0,-32 31,32-32,-31 1,31 31,0-32,0 1,-31 31,31 0,0-31,-32-1,32 1,0 31,0-32,-31 1,-1 31,32-31,0-1,0 32,-31-31,31 0,-31 31,-1-31,32 31,0-31,0 31,0-32,-31 32,31-31,-32 0,32 31,0-32,0 1,-31 31,31-31,-32 31,32 0,0-32,0 32,0-31,0 31,0 0,32 0,-32-32,63 32,-32 0,32-31,-32 31,1-31,31 31,-32 0,0 0,32 0,-31 0,31 0,-33-32,33 32,0 0,-32 0,32 0,-32 0,32 0,0-31,-32 31,32 0,-31 0,31 0,-32 0,0 0,32 0,-63-32,32 32,-1 0,-31 0,0 0,0 0,0 0,0 32,0-32,0 31,0 32,-31-63,31 63,-32-32,32 32,0 0,-31-32,31 32,-32 30,1-62,31 32,-31 31,-1-62,1 62,31-31,0-32,0 63,-32-31,32-32,-31 32,31-32,-32 32,32 0,-31-63,31 63,0-63,0 62,0-30,0-32,0 31,0 1,-31-1,31-31,0 31,0 1,0-32,0 31,-32 0,32-31,-31 0,31 32,0-32,0 31,-32-31,32 32,0-32,-31 0,31 31,0-31,-31 0,-1 0,32 0,0 0,0 0,-31 0,-1-31,32-1,-31 32,31-31,-32 31,1 0,31 0,0 0,-30-32,-2 1,32 31,0 0,0 0,32 0,29 0,34-31,-64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32CA6C-8291-43EB-9FAF-10FF4BADF9D3}" type="datetimeFigureOut">
              <a:rPr lang="sr-Latn-CS"/>
              <a:pPr>
                <a:defRPr/>
              </a:pPr>
              <a:t>23.1.2025.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C551F3-8217-4B70-8BCE-DF837CA34C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3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43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D72C2E-5E14-4451-973E-96542CA30AC8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60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47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5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462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8767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018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6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6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29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06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60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7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93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3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43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43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3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sr-Latn-CS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6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6.emf"/><Relationship Id="rId15" Type="http://schemas.openxmlformats.org/officeDocument/2006/relationships/customXml" Target="../ink/ink7.xml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customXml" Target="../ink/ink1.xml"/><Relationship Id="rId9" Type="http://schemas.openxmlformats.org/officeDocument/2006/relationships/image" Target="../media/image8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7" name="Rectangle 3"/>
          <p:cNvSpPr>
            <a:spLocks noGrp="1" noChangeArrowheads="1"/>
          </p:cNvSpPr>
          <p:nvPr>
            <p:ph idx="1"/>
          </p:nvPr>
        </p:nvSpPr>
        <p:spPr>
          <a:xfrm>
            <a:off x="1285875" y="3929063"/>
            <a:ext cx="7429500" cy="1228129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morning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hr-HR" sz="6000" b="1" dirty="0">
                <a:solidFill>
                  <a:srgbClr val="7030A0"/>
                </a:solidFill>
              </a:rPr>
              <a:t>      </a:t>
            </a:r>
            <a:r>
              <a:rPr lang="hr-HR" sz="6000" b="1" dirty="0" err="1">
                <a:solidFill>
                  <a:srgbClr val="7030A0"/>
                </a:solidFill>
              </a:rPr>
              <a:t>Include</a:t>
            </a:r>
            <a:r>
              <a:rPr lang="hr-HR" sz="6000" b="1" dirty="0">
                <a:solidFill>
                  <a:srgbClr val="7030A0"/>
                </a:solidFill>
              </a:rPr>
              <a:t> Me</a:t>
            </a:r>
          </a:p>
          <a:p>
            <a:pPr marL="0" indent="0">
              <a:buFontTx/>
              <a:buNone/>
              <a:defRPr/>
            </a:pPr>
            <a:endParaRPr lang="hr-HR" sz="60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3629" y="996911"/>
            <a:ext cx="8286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hr-HR" sz="6600" b="1" kern="0" dirty="0">
                <a:solidFill>
                  <a:srgbClr val="FFFFFF"/>
                </a:solidFill>
                <a:latin typeface="+mn-lt"/>
              </a:rPr>
              <a:t>ERASMUS +      </a:t>
            </a:r>
          </a:p>
          <a:p>
            <a:pPr>
              <a:spcBef>
                <a:spcPct val="20000"/>
              </a:spcBef>
              <a:defRPr/>
            </a:pPr>
            <a:r>
              <a:rPr lang="hr-HR" sz="6600" b="1" kern="0" dirty="0">
                <a:solidFill>
                  <a:srgbClr val="FFFFFF"/>
                </a:solidFill>
                <a:latin typeface="+mn-lt"/>
              </a:rPr>
              <a:t>PROJEKT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824538"/>
              <a:ext cx="406400" cy="814387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8200" y="5760813"/>
                <a:ext cx="438077" cy="94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5475288"/>
              <a:ext cx="733425" cy="1095375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1533" y="5411574"/>
                <a:ext cx="765110" cy="122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3625" y="57086500"/>
              <a:ext cx="0" cy="0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93625" y="57086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3625" y="57086500"/>
              <a:ext cx="0" cy="0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93625" y="57086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5634038"/>
              <a:ext cx="598488" cy="95885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7306" y="5570307"/>
                <a:ext cx="630177" cy="1085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5661025"/>
              <a:ext cx="1614488" cy="981075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6886" y="5597300"/>
                <a:ext cx="1646166" cy="1108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4575" y="63630175"/>
              <a:ext cx="0" cy="0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14575" y="636301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0275" y="59858275"/>
              <a:ext cx="0" cy="0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020275" y="598582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3888" y="5589588"/>
              <a:ext cx="554037" cy="982662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27688" y="5525877"/>
                <a:ext cx="586077" cy="110972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utoShape 2" descr="data:image/png;base64,iVBORw0KGgoAAAANSUhEUgAAAQoAAAC+CAMAAAD6ObEsAAABOFBMVEX///8tt7qAgID+/v7+chF9fX35+fmRkZF6enqCgoL39/f///6zs7NgYGB3d3dPT09SUlLv7+/+ZADo6OhbW1v8y6xxcXHc3NyIiIjIyMhYWFji4uLS0tJqamplZWW4uLihoaFJSUmYmJirq6vCwsL7dR7l9vZDQ0Mwubj5ZwD+/P88PDz+/vn6YQD1///8dBMptb+j3N0zMzMArLP8bgDyZQD//PP/5Mr6yqL9mF76h0IArrlxxMC43uNZvsAAra4Vt7HO6O+B0c/86d+26ObQ8vL31r6H2+D2sX4wtcb0eSFrxcjxhUj2vZn5r43f7eyc3dr869b8qHiYyNAbuMNOubz0fTit3Obh+fGAyc380rDynWL56c75r3Tydw/7ei/zgi3/mFr9qX762rSK095+c3mK3dTi8Pnxf/zKAAAWoElEQVR4nO1cC2PaRrYeGOuNJISIJIQEWMIOUFngheAkToyT2G7S1HvjbNJukj4223tv//8/uOeMJF4GG7vZ7V5HX1pbSCN55pvznhGE5MiRI0eOHDly5MiRI0eOHDly5MiRI0eOHDly5MiRI0eOHDly5MiRI0eOHDly5MiRI0eOHDly5Pg6oCjpL2XxxFcGCv8UigcI/AnHSkT/7H79+4HjVyJF6TEKCPsUwY+vjApQA9AJSntxDEQo0Xg8BhoIhU+0pxD6FamJAoPlaRyPL+69/PT58Xdb3Z2dXx+9Pf/tYkxjEBCl92f38N8FCkJByIuzt792u5XKaNTdAuBht/v4r2djaBGhKbnzQBsRxdHZz79UKlsz9PG//taoUtl5ewGSwfN/dkf/9QBrQPmPj7vd7tZqwJXPv0Xx+O7bC7CNZ49Ho/7Wzk6/v4qKfn9n1P18ENO7rCIKiyAuPnVHqUqsBFOVbvfnMb3DZNCI5+nZP9ZpxiIqP7yIoyiKe3eSDxr16PmD7mhnIy5Gex9jiLqiO2kzlF70cq+/s7MZFf1f9s7B1dzBSFyJekr8cm8jFhIqtvp7D0Eq6J0TC2Xci84frLOVK6nY2nrwML6DCtKL6MfNDOYcG93uWRz92T3/4qDKRX90Qyog3vohonfOqSrx58raWGKtWPQrbyE6vUNKwkKrjzcwmXNkdA96yp2hAtKviMbj72+uHoyKTxCk3hkqFEWJ6cO9rdU5xzVUbHUP7o6tUJRej1c+dVkWfnMuKj//f5YKOq3esgom7cW9n/Yq69GtdLtpCNoH0emz4x3My7qVyt7O+EZiQXma1n2S4vGsL9kvkh7Nd3JWaU67nz6MzNpNG9+Mixkh7GlKb3zvKjx8+KjbT4mYYtTt/vrp/Pz85cXNqJj1lvV/NiSafk77ReeJyIjLGJyjIr0ZOaY3ra5dbq1cPRgaxxcJByNEEn/0K48/RnFM4N+Nyr7TUayaPzqdobleZgSsethiK0rIDaWiWVqCobSXTy2gKcf9EUjEqPuPT//85+fvQCBG3fOYju/99eXLf/4GOhahH8EqOWU/rqKi3cyEUq6FYY3H3ns1BhkOmGAYbZPNt1cK2wbMd60OZ21sC/+8kpFxQEk9ubPmIbV8s31DKhxNXIRBpeVTC+CMiFmGRwcsuIwuzn/45SCOXvYrQEnlh+j3UwUEBHN2BfnABZO1HTLVcj0Zhe2XVbWsmdCYq6putVo2iVNu4zDtb+AXMSRdVd2GR+RyCB9brsFkidNLMyrC7apbddWqxm5zy8bNVETgiguQZFniipJUlIqrIRnRTr/f/RjH49/u3TsA4xCP4xe/MqfT3/ohOj1+SrDCt3t6cnKyezUVTVUNE06qvifLNVeUKcxEHcETp9Ew4Fb7PjIi6iVDtlWfl90S3NBSZRyvqaoaP7UxBt5nhHoNL4VqtbQ5FShhSMX8qCVeXkfCjIrR3kd68fZBt1vZ2/v1/CK6lxaC+yOQineT/413n74uDIfDyeToFGvFq8jAk5ql+TL2I9BR6klbMpGK1B44jaqAAgNUkLbexFOeb/PzVISq6NrZgJNfhuow4+lrvpYo0aZkLFNR5GWHW0dDRsXez/HFr3uJDxl1Hzzu9pNjpOK0MJgcdSaFwgBQGB6ekHVUkLoblnQPOiGrwsyXSmLawtFaZS+VCsnnUyciV2dU8JZmb4eZeUzsbMtlpsUuN0PdvgERl6ngZHoFFZzESYbS34nG36dywHzJzK+iggADnUKh08Gfhc5wl66reYZlu64HOPE405kHBQWx67YBVFiyb/GMCrkRZNenCoJc6iHxLXnOJRNbT6hplU0vYWlDNi5TIdYvmY8lNozxg/P44cqErT/6pDwdFhYweEKnC8+LUgFzSgnXAA3xQL1T3wdS0dB1/S9tpIJ6MDB7u02MRpjdN2crmAQ0mVxNH8r5eIHIvkOIlYjSbanQPNIS19EgFkUtkJWzcfx4ZcLWr5yT/WFnkYrO7yvTVZjAquU4lgsseGVGBakLYDIcq91sN02gAkYiuPU6SIWhrqACxtuQHK4azKlBm9lMMCoqPFtzvU2NxSoF0dqkZq0VCS00wT8Sem9v9RJR5Yy8LixS0Xn1fHVERAKVE0UJrBypV0N2xrvvoYKw6+BBQDuMahGp4H1hBRU1V+O0oo9ylcJQi4lOOGpR5BhLt5YKiQuIqYEaLHEg4X+c5tH4Jzn6/I/+mnpff9x7X7iEo6Pnb05jhS7OkAwWnvK8BBGC7EvJXOqMijR6BqmgpOm2ILwgAjOTOCykgiZUBOU65UlpuzYNQltunT0I3AgPEBM/c1sqJIM4y14lJcPy6E+f+hfRL2tS+H7lETkdXmICXclkeHSqLGatNZ0JfRtMAWkBBwC7PJMKpiAYRKkqNGAmEHiw+RkVRpXDZmZZyCJ0W0/1qK1jWAYseRv6kJVxhVYjbQtjrCVrKUlaSC52Kt0X0WqJAHTPyPPLVKCWwP+Tk8UJctDrEXCOIBGGXw7rpucwqbCSwJvZCkrrVRWH5eiBbXjiX9pZXGEAiU32IJQrRgVIAbu1zUvoYCACc4WNk7IVVHACkVdIBYSfEBY/gmDiQlm3TjR6zO92BquoGLCzu/Ne1dwuJors3Ifg29T0bX27WuIJL5bBg2zfN0lR5VkY9U2T8FQWytBAbRKZzXzgy1TTGZek/ZdSMhbvvgp36vp9TxeSZ0vQ5NZSAWpgk+ZlwylJohBfVEAzXqyjol+5R/YnnVVUoGAMBvvzU2TUzOSTyQ6o3W7XDFR422OAgMJjMbVcYzETqbebrIFn2qYhQp7hpdIv1+wkfTVqya1ePXkkiFTNuL0zBVUQCH/JbMJpMSQH4Dj6a6iAXPX7KJ6sEoqMnf0lGzYrNcyqFpcvkvm6BrO80n293J4m8dnB8rOzGPT2ClKULI941mUVAVNxllKxMqj4pXtA/nY4WKkgUypmhnOeB5pVZ7KPabSVnUhJSKsQxA5L9rTMNatyzW5NHzhrswERlz0IfuAMUtIuiYUYEFSQNVT0+3vn5HRSeLWWiAFSsTht2cG0/kSmszxXn8qKWdnI+eyuaQVuWuLJpGRG8Mb52Aoq0Im0CA3EJbEAN8uP11DRh3ys+3b8+/vOaquZ4mm0SMVCuXI2oSn4pc90fuKncpQeL8gEWRSZW1KRjNoCQy1oUhJYpVZT4kQjwnh7FRVYyhlDoHkVOoXd+biC0uUuT+3F0hHNypnTQV5qvyrFuWx+riRiNRXARY1xMUcF/Oc3yfneSiq2dvY+j+l/T65iYjB4vbC8DDlmK7F9pB7YbDT1lmYFNqtLOILTaqMDsQOMH6ElG1MYsoa2wJyKGWqW4LFRy6WiFNr1oNUKwxaAT6gwgk1jrHVSISEXfGBxs0hLKmqBQQ4q/ZW2Yu9tRICJq7SjcPiGLEgFRMcNg01HsM3qMjW3rEFQgWFlrapWXV2T4egbiEN5N8nRiZ9UqNrfoPv03LLFuay9rOkSV7bsst9oVH2/YaUBt3l/w0rWWqkAABck9FFHQDUg1iz+T4vSnz53+4tSwZaOunvnMf122FkXUqT68f5EiXjam/7xOobUMEDDV3E4hlv1eFq3MAavuTXDFMoQOtW2kQq1xe4gWqOBOXhNt2HGq9Uaaw89LWHEbrZ5WeZLal2W5dR4mlj8+iNSkegI9MPmQDCKLArnhB55u1fp/3JJQfqVxwdEfn54NROoIpOj32cbc0DMGypHmTQ0AoLJlYdnzaqGY/UwzRSQCnuOCsuqYlN2spWkYYZqQVguktSWQP5mzMaHVGyI9VSAXLQgZSxpIvIAXqUOhoLV7ZaoGG39dUxOO5PCdUyAtTjs7NJ4qiWe67gwJEjGLRiz3NAS+xdAdsmosN3WolRQYgUscUMqZN9PfEywXYc43MgsaalqzkzlxlRcpSDoU4vwV82WpnEYdZOLhIAs2sRVwv7owc6nC6K8eXV8LRGJXOwr2asTMPVlT4U5Nt2SwPHQ69QeNGHwNbfVLlmqvSgVQIXAqxbPFMRk9VB8DEiHp3Nm6nGQii8rFagXnCVApmSUHBErOi9HySrpiygJvLvdUeW7lxeUPHs/uSrGXOCis9ubSkWzLAtVgzR1E5IrSNBbs6HVGqqrq5Z5iQoHTrTYSbPaSsbuYYJaU90wMZVfnook8OS0EB7Mh5pmk0dpYfcFLgmNRt3uD2/PxoQ+e3I86FxrJxJ0BpPTmRcJXd7bbpOiRUJIuU2ggo2ljVS4zbrdgvR9iQofJEHQ6x6jIkiC8RoWPAgYWcu8PRVXKwhywUmcFpikbll1Fl519/a6L8aj0XePHz08GFPSe3pUGG4oEUhFYfJ09m5R4PO8XzS3SyAfJpbuklnGmj2zFWA1zDkqaCIV4GkcpAJsS9p+m4UiQB+HgQizFfNU/GEPwrgA1wEWU6YCB1Lxfbfy3cODg7NxfPYiwj+w+/TDICtFbKgfIBWzrmHlrqQKQINXhvE6OJ2U8Bb4yxorYzfh9NRsMv9g4RpRu1ysYvukeEc1rO2xwgYrTvxLqJCwdFVkeapk2eTz3ssX2CFcEt09Pfn26HjI1js2ZwK4GD6bSYUoYZ1JLWIhr4YFPgEvhdshSaRCFsGSzCkIwGIrX8UGUlHTJeSgBOaW1PEoZIukt6PiGgVhAYVWIoYG3qRJzg6IctI5er0bQ/Y5PBzekAWmH4POzJdSNsUOLgPWVQwKBV1rtx3d51HYhTC09FZKCugRxNMQdVusOlWvom8Bo2G12/AD4oig0fSaukNSD7LgTL+IghQxsgLHzUmiBb2ip0eYZexSSD83tJPLQjHZJ9M1EYPZPQ+n1oDAmlC+Vd3WywJObdt1db1R4tPAW1bdslvWXd53mMko3cfAm4aqrrsOtvf8bX1bNNi1ZPk1peJ+aVMirrEVYCkM0rY4SJJgAE8ng3eF94W/91gN+zZcHB7x03ATAu5khQ8DJcPApJwYtmckCboBYOV+3kiu42eDtUOwXzyRPQ/tC9wp1706i7iobMwlquxv/GGpgMyjiCsBns+1QBzlthw/wfhhAFKBE3xjKsBmHp0qs009dFqZygov2fzM6lvzv0hWwZm2yo4yKaBzpZsb4woq0I+CsHosspCbotUk8T7WonZ7t1KOQmf4PFZ6/6HvpV6pIJJmlSAcroEqmyUOLWco05Nh4dZUFJ4r+MryfyYVVwbeYitZc6P1liayfTggFyeHt6di+DxauR9+rsg9X84kS2qy2DT9RC+d/BdQIdqsQb0pWCLHTGgRktMnIOe3pAIisV1lTibAXvJ8Yil4mZ8NSzbkWT0fX2HF81lTRqXMT2mZr5MvEEYXSL2+1nuVgog1o+6VHIsl6UkQzskxDOjWVAwKzxaUw9B833KwHufAAddkHTaFRrnhJPLIQ27qs2PZsnxL8ljll9Sr6aq63UgLgi0LHWrAiZwoatletIBtoisahsY2nMhOcDUfVyiIxlmWhuWrYtqAC8ju5A9QUTheXBIyfL8ouri2U/Q5TtUxtjb9crFVdFWbFem2pZZQxfCa931JrLLtWBBfV9UknmyXLaZTMu7zo0TCfQRaSkX6UeRkA6seGM87t5UKTMVYYDFdJxNb5Nnx4A+YzcFicdPANNOrqjItQi9NC3IvIumYZdaqGuhDi2WctuvDOBowHFv1k/1XarXJut6sVu2kJqpi8iZp2XoAG5qjJZUdQ2XJP69dScXV9YrsbFbqBUF7xqLNW0pF5/DNwldeGGz7SAuCQw57iRUbL03UQ8hJzKS0S7w6DJ+lYwFbevf00LKSyoTKCoHEaSRr7RYbED+lIrEQBqtrgIz9ASpmPxNwQe90gmaT3tZs7pNlKpKUnFGB+xVbbrIAiDTU7nvTKWZSQYtVg7UzWmWWZrQagWqwnQM+htcO25cxVUFHTCgxk1TuGiquTcfmmeGKohy/xzrU7ahgWSlZlgpDUw0iiV4tKMMsCg2TDV/2OVLaNqerQ3zD8doO21IiqxwID9vCK2h11Kf2dt3H0Tp+KwjYqklChQ+fwOgaG1GxQTo240KStDY5nby6NRWHfyOLHsSyBEfFjcmSWnZVh21EMxLfYQEV99kWA2qYFPefudVGwOr+5Vbd80X0p0UO2vFE00gDVc1pNBoqsxoJFfCxASKHCvJFqZBYTmKQk/fDv1PMRG4kD3DDZPJtzC9RAT0vYgGfK3ocWkAiqMnmEbmBVCTJtlCVQSoEz1fZxnah4ZbLKroYCgQ0y7ZZbhIRdyJJIm6/mgYUjijLvEwzW3GN2byBgjA6REiId3+E6OJ48yIeJPTHnc7x0f4p6S3uxZJ9gWevxqAH8XRcyQjLiX3AOqeHyxxoLFWZlW6abLOroYrtUjNEBymrAWT3YRM8qQBehkhWMqZMKrQkEjNUZn6/LBXgT8VaRJTx7u63w02VpDMYHD3bjWmP7y2t5BoNJ00w0Ww6uMhlu8nGIaTESI8zKnirbNNkExuhuDnVKIcgMxBxEAg1eOZM52P31Jky4UE9U4OrqEAI3Jq9u6vTVctp9yIlijdO0ju4HS2i+DUGS/kH8yAsEsC4ou5i9Ypzk7jC4nELPKtW4zZF5kG8bWSMvfxAQtcjJpgZ4qnVNq4TGikVM7lwxPSTgIVT8FQeuQaCyK2ClBR5k/HPoShaoMK93n8fHq+p3rDt3dkVMBLvjmIFh6xQsqAgVE6kAq6JEkbP2zCyekPnHKesYvTIa7rYaollEPQkrgDBMd1kY2IdvAlueMaAy0AnAqOVVHBznJhVNp2GhOMwiNmoBqGjX2M1AS0hEFaAm25ulkRoEUwhBAYwEe12CgPcYHPZZnTSPf/sEHdsniQMXHoRyyi2UlKCACUYug1WIvBVHxei0KWGWqOhlcD08RzWPm1NaFvJJgFekHi7gcceRlceng4wNObEaQ6STCkQVYcYzArl6zOy1afNQEt3FGitpdQYEdGT4WDwLhvzonF4B+4C92QNXsHFyXMlWQ9brlPQTK9pll6meachZ38IUta0rk+ne6tImpbS6Zal6Y6baffSp08bwjM32fe+8jre5TlaIhThQht8ogJU0KfHk+Fwcry8WNopvJs8OT39cAyXCoeTyY+QTq6u1sxS58S8MT9Is79BSPZyYIp08FP65i5RujT0KSNkrs21dY1VqXzSJSPEBB2yMnnuydO+g47sP3/+4cf9mZKkJmL4Greq7p48//Dh9Zvd5Mv2VhOeFSf5uf1TywTNjziTAzKTFDpjJROthW4usHU7sJvrggXuRWvOyd/08rQI87rwitmEw2HyVtDgR7Als+uU9G5VaKKXPqwpf11RFvti9S0ksiaBlojGOkVTImWXbTt6NXxy8uEIxOLJfhzdtW8MS9VSbmqa1lpHMEz9Pr4lVpg8iaMejWOeQPzwn1rVvi2muggmo1FbIYbYRonoe5CJdxMs67Ov5GTvD94tJuZhlrTVr+b1Yvam2GD4Bheo7jyYwTTaKzfQ04gcHQ7eHT8FUla8KHfnMAtuLl+iJxh+PyMYc919JmZxztJpfJGWPhlMjnbx+z96d9hAzGF1fNSjPeXkePIhBlv5NWjHeiAV8fvOUyYRG0S1dxlKRP72/lSh68KvrwiK8l9v2FcyKF/b93lfAo16+M3WKBJfhcW8Ark0TPG128o55EzkyJEjR44cOXLkyJEjR44cOXLkyJEjR44cOXLkyJEjR44cOXLkyJEjR44cOXLkyJEjR44cOXL8O/B/Mn9Q+lshfj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" name="Picture 19" descr="http://ss-elektrotehnicka-zg.skole.hr/upload/ss-elektrotehnicka-zg/images/newsimg/820/Image/mobilnost.png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92952"/>
            <a:ext cx="3511367" cy="175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EDUKACIJA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6711654" cy="4195481"/>
          </a:xfrm>
        </p:spPr>
        <p:txBody>
          <a:bodyPr/>
          <a:lstStyle/>
          <a:p>
            <a:r>
              <a:rPr lang="hr-HR" dirty="0"/>
              <a:t>Seminari</a:t>
            </a:r>
          </a:p>
          <a:p>
            <a:r>
              <a:rPr lang="hr-HR" dirty="0"/>
              <a:t>Webinari</a:t>
            </a:r>
          </a:p>
          <a:p>
            <a:r>
              <a:rPr lang="hr-HR" dirty="0"/>
              <a:t>Stručna literatura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 descr="Slikovni rezultat za eduk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64" y="2618236"/>
            <a:ext cx="3914752" cy="29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5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55380" cy="1400530"/>
          </a:xfrm>
        </p:spPr>
        <p:txBody>
          <a:bodyPr/>
          <a:lstStyle/>
          <a:p>
            <a:r>
              <a:rPr lang="hr-HR" b="1" dirty="0"/>
              <a:t>PISANJE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59" y="1853162"/>
            <a:ext cx="6711654" cy="2201369"/>
          </a:xfrm>
        </p:spPr>
        <p:txBody>
          <a:bodyPr/>
          <a:lstStyle/>
          <a:p>
            <a:r>
              <a:rPr lang="hr-HR" dirty="0"/>
              <a:t>Rok za predaju projekta – 11. veljače 2020.</a:t>
            </a:r>
          </a:p>
          <a:p>
            <a:r>
              <a:rPr lang="hr-HR" dirty="0"/>
              <a:t>Popunjavanje projektne dokumentacije</a:t>
            </a:r>
          </a:p>
          <a:p>
            <a:r>
              <a:rPr lang="hr-HR" dirty="0"/>
              <a:t>Odabir edukacija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Slikovni rezultat za 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86" y="2636912"/>
            <a:ext cx="4257675" cy="30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0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REZULTATI NATJEČAJA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01" y="1556792"/>
            <a:ext cx="6711654" cy="2097947"/>
          </a:xfrm>
        </p:spPr>
        <p:txBody>
          <a:bodyPr>
            <a:normAutofit/>
          </a:bodyPr>
          <a:lstStyle/>
          <a:p>
            <a:r>
              <a:rPr lang="pl-PL" sz="2800" dirty="0"/>
              <a:t>Agencija za mobilnost i programe EU </a:t>
            </a:r>
            <a:r>
              <a:rPr lang="da-DK" sz="2800" dirty="0"/>
              <a:t>prihvatila</a:t>
            </a:r>
            <a:r>
              <a:rPr lang="hr-HR" sz="2800" dirty="0"/>
              <a:t> je naš </a:t>
            </a:r>
            <a:r>
              <a:rPr lang="da-DK" sz="2800" dirty="0"/>
              <a:t>projektni prijedlog </a:t>
            </a:r>
            <a:r>
              <a:rPr lang="hr-HR" sz="2800" dirty="0"/>
              <a:t>te mu </a:t>
            </a:r>
            <a:r>
              <a:rPr lang="pl-PL" sz="2800" dirty="0"/>
              <a:t>odobrila financijsku potporu u iznosu od </a:t>
            </a:r>
            <a:r>
              <a:rPr lang="hr-HR" sz="2800" b="1" dirty="0"/>
              <a:t>21.635,00 EUR</a:t>
            </a:r>
          </a:p>
          <a:p>
            <a:endParaRPr lang="hr-HR" sz="2800" dirty="0"/>
          </a:p>
        </p:txBody>
      </p:sp>
      <p:pic>
        <p:nvPicPr>
          <p:cNvPr id="7170" name="Picture 2" descr="Slikovni rezultat za agencija za mobil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9786"/>
            <a:ext cx="5472608" cy="23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2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NEKI OD KOMENTARA VANJSKIH STRUČNJAKA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„</a:t>
            </a:r>
            <a:r>
              <a:rPr lang="en-US" dirty="0" err="1"/>
              <a:t>Projektni</a:t>
            </a:r>
            <a:r>
              <a:rPr lang="en-US" dirty="0"/>
              <a:t> </a:t>
            </a:r>
            <a:r>
              <a:rPr lang="en-US" dirty="0" err="1"/>
              <a:t>prijedlog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je s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 a </a:t>
            </a:r>
            <a:r>
              <a:rPr lang="en-US" dirty="0" err="1"/>
              <a:t>odabrane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</a:t>
            </a:r>
            <a:r>
              <a:rPr lang="en-US" dirty="0" err="1"/>
              <a:t>prioritetima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. </a:t>
            </a:r>
            <a:r>
              <a:rPr lang="en-US" dirty="0" err="1"/>
              <a:t>Projekt</a:t>
            </a:r>
            <a:r>
              <a:rPr lang="en-US" dirty="0"/>
              <a:t> je </a:t>
            </a:r>
            <a:r>
              <a:rPr lang="en-US" dirty="0" err="1"/>
              <a:t>relevantan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argumentirano</a:t>
            </a:r>
            <a:r>
              <a:rPr lang="en-US" dirty="0"/>
              <a:t> </a:t>
            </a:r>
            <a:r>
              <a:rPr lang="en-US" dirty="0" err="1"/>
              <a:t>obrazložene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sudionica</a:t>
            </a:r>
            <a:r>
              <a:rPr lang="en-US" dirty="0"/>
              <a:t>. </a:t>
            </a:r>
            <a:r>
              <a:rPr lang="en-US" dirty="0" err="1"/>
              <a:t>Definirani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jasni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s </a:t>
            </a:r>
            <a:r>
              <a:rPr lang="en-US" dirty="0" err="1"/>
              <a:t>opisanom</a:t>
            </a:r>
            <a:r>
              <a:rPr lang="en-US" dirty="0"/>
              <a:t> </a:t>
            </a:r>
            <a:r>
              <a:rPr lang="en-US" dirty="0" err="1"/>
              <a:t>situacijom</a:t>
            </a:r>
            <a:r>
              <a:rPr lang="en-US" dirty="0"/>
              <a:t>,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planovima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. </a:t>
            </a:r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ishodi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</a:t>
            </a:r>
            <a:r>
              <a:rPr lang="en-US" dirty="0" err="1"/>
              <a:t>utvrđenim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sudionika</a:t>
            </a:r>
            <a:r>
              <a:rPr lang="en-US" dirty="0"/>
              <a:t>.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sudjeluje</a:t>
            </a:r>
            <a:r>
              <a:rPr lang="en-US" dirty="0"/>
              <a:t> u Erasmus+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deklarira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daljnje</a:t>
            </a:r>
            <a:r>
              <a:rPr lang="en-US" dirty="0"/>
              <a:t> </a:t>
            </a:r>
            <a:r>
              <a:rPr lang="en-US" dirty="0" err="1"/>
              <a:t>uključivanje</a:t>
            </a:r>
            <a:r>
              <a:rPr lang="en-US" dirty="0"/>
              <a:t> u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.</a:t>
            </a:r>
            <a:r>
              <a:rPr lang="hr-HR" dirty="0"/>
              <a:t>”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237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827088" y="908050"/>
            <a:ext cx="7705352" cy="5340350"/>
          </a:xfrm>
        </p:spPr>
        <p:txBody>
          <a:bodyPr/>
          <a:lstStyle/>
          <a:p>
            <a:r>
              <a:rPr lang="hr-HR" dirty="0"/>
              <a:t>„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predložene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dosljedn</a:t>
            </a:r>
            <a:r>
              <a:rPr lang="hr-HR" dirty="0"/>
              <a:t>i.”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„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projektom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pripreme</a:t>
            </a:r>
            <a:r>
              <a:rPr lang="en-US" dirty="0"/>
              <a:t> </a:t>
            </a:r>
            <a:r>
              <a:rPr lang="en-US" dirty="0" err="1"/>
              <a:t>sudionica</a:t>
            </a:r>
            <a:r>
              <a:rPr lang="en-US" dirty="0"/>
              <a:t>, dobro je </a:t>
            </a:r>
            <a:r>
              <a:rPr lang="en-US" dirty="0" err="1"/>
              <a:t>isplanirano</a:t>
            </a:r>
            <a:r>
              <a:rPr lang="hr-HR" dirty="0"/>
              <a:t>.”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„</a:t>
            </a:r>
            <a:r>
              <a:rPr lang="en-US" dirty="0" err="1"/>
              <a:t>Projekt</a:t>
            </a:r>
            <a:r>
              <a:rPr lang="en-US" dirty="0"/>
              <a:t> je </a:t>
            </a:r>
            <a:r>
              <a:rPr lang="en-US" dirty="0" err="1"/>
              <a:t>usklađen</a:t>
            </a:r>
            <a:r>
              <a:rPr lang="en-US" dirty="0"/>
              <a:t> s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prioritetima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relevantan</a:t>
            </a:r>
            <a:r>
              <a:rPr lang="en-US" dirty="0"/>
              <a:t> je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dobro </a:t>
            </a:r>
            <a:r>
              <a:rPr lang="en-US" dirty="0" err="1"/>
              <a:t>predočene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.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,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ishodi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usklađeni</a:t>
            </a:r>
            <a:r>
              <a:rPr lang="en-US" dirty="0"/>
              <a:t>. </a:t>
            </a:r>
            <a:r>
              <a:rPr lang="en-US" dirty="0" err="1"/>
              <a:t>Učinak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je </a:t>
            </a:r>
            <a:r>
              <a:rPr lang="en-US" dirty="0" err="1"/>
              <a:t>razrađen</a:t>
            </a:r>
            <a:r>
              <a:rPr lang="en-US" dirty="0"/>
              <a:t>. </a:t>
            </a:r>
            <a:r>
              <a:rPr lang="en-US" dirty="0" err="1"/>
              <a:t>Stečene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bit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integrirani</a:t>
            </a:r>
            <a:r>
              <a:rPr lang="en-US" dirty="0"/>
              <a:t> u </a:t>
            </a:r>
            <a:r>
              <a:rPr lang="en-US" dirty="0" err="1"/>
              <a:t>daljnji</a:t>
            </a:r>
            <a:r>
              <a:rPr lang="en-US" dirty="0"/>
              <a:t> rad s </a:t>
            </a:r>
            <a:r>
              <a:rPr lang="en-US" dirty="0" err="1"/>
              <a:t>učenicima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hr-HR" dirty="0"/>
              <a:t>e.”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94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732587" cy="504825"/>
          </a:xfrm>
        </p:spPr>
        <p:txBody>
          <a:bodyPr>
            <a:normAutofit fontScale="90000"/>
          </a:bodyPr>
          <a:lstStyle/>
          <a:p>
            <a:r>
              <a:rPr lang="hr-HR" sz="6000" b="1">
                <a:solidFill>
                  <a:srgbClr val="FFFF00"/>
                </a:solidFill>
              </a:rPr>
              <a:t>             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23850" y="1125538"/>
            <a:ext cx="396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Naziv projekta</a:t>
            </a:r>
          </a:p>
        </p:txBody>
      </p:sp>
      <p:pic>
        <p:nvPicPr>
          <p:cNvPr id="6" name="Picture 5" descr="Slikovni rezultat za erasmus fotografij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17631"/>
            <a:ext cx="3564000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077072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7200" b="1" dirty="0">
                <a:solidFill>
                  <a:srgbClr val="92D050"/>
                </a:solidFill>
                <a:latin typeface="Arial" charset="0"/>
                <a:cs typeface="Arial" charset="0"/>
              </a:rPr>
              <a:t>       </a:t>
            </a:r>
            <a:r>
              <a:rPr lang="hr-HR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Include</a:t>
            </a:r>
            <a:r>
              <a:rPr lang="hr-HR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Me</a:t>
            </a:r>
            <a:endParaRPr lang="hr-HR" sz="7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3" name="Rectangle 5"/>
          <p:cNvSpPr>
            <a:spLocks noChangeArrowheads="1"/>
          </p:cNvSpPr>
          <p:nvPr/>
        </p:nvSpPr>
        <p:spPr bwMode="auto">
          <a:xfrm>
            <a:off x="395536" y="3212976"/>
            <a:ext cx="81375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rgbClr val="002060"/>
                </a:solidFill>
                <a:latin typeface="+mn-lt"/>
              </a:rPr>
              <a:t>TRAJANJE PROJEKTA </a:t>
            </a:r>
            <a:r>
              <a:rPr lang="hr-HR" sz="2800" b="1" dirty="0">
                <a:solidFill>
                  <a:srgbClr val="FFFFFF"/>
                </a:solidFill>
                <a:latin typeface="+mn-lt"/>
              </a:rPr>
              <a:t>– 4. rujna 2020. – 3. </a:t>
            </a:r>
          </a:p>
          <a:p>
            <a:pPr eaLnBrk="1" hangingPunct="1">
              <a:defRPr/>
            </a:pPr>
            <a:r>
              <a:rPr lang="hr-HR" sz="2800" b="1" dirty="0">
                <a:solidFill>
                  <a:srgbClr val="FFFFFF"/>
                </a:solidFill>
                <a:latin typeface="+mn-lt"/>
              </a:rPr>
              <a:t>                                       </a:t>
            </a:r>
            <a:r>
              <a:rPr lang="hr-HR" sz="2800" b="1">
                <a:solidFill>
                  <a:srgbClr val="FFFFFF"/>
                </a:solidFill>
                <a:latin typeface="+mn-lt"/>
              </a:rPr>
              <a:t>rujna 2023.</a:t>
            </a:r>
            <a:endParaRPr lang="hr-HR" sz="28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defRPr/>
            </a:pPr>
            <a:r>
              <a:rPr lang="hr-HR" sz="2800" b="1" dirty="0">
                <a:solidFill>
                  <a:srgbClr val="002060"/>
                </a:solidFill>
                <a:latin typeface="+mn-lt"/>
              </a:rPr>
              <a:t>GLAVNI CILJ PROJEKTA </a:t>
            </a:r>
            <a:r>
              <a:rPr lang="hr-HR" sz="2800" b="1" dirty="0">
                <a:solidFill>
                  <a:srgbClr val="FFFFFF"/>
                </a:solidFill>
                <a:latin typeface="+mn-lt"/>
              </a:rPr>
              <a:t>– uvođenje novih metoda i kompetencija za uspješniji rad učitelja s učenicima s manje mogućnosti te njihovu uspješniju </a:t>
            </a:r>
            <a:r>
              <a:rPr lang="hr-HR" sz="2800" b="1" dirty="0" err="1">
                <a:solidFill>
                  <a:srgbClr val="FFFFFF"/>
                </a:solidFill>
                <a:latin typeface="+mn-lt"/>
              </a:rPr>
              <a:t>ikluziju</a:t>
            </a:r>
            <a:endParaRPr lang="hr-HR" sz="28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defRPr/>
            </a:pPr>
            <a:endParaRPr lang="hr-HR" sz="28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Picture 8" descr="Slikovni rezultat za erasmus fotografij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366374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21" name="Rectangle 5"/>
          <p:cNvSpPr>
            <a:spLocks noChangeArrowheads="1"/>
          </p:cNvSpPr>
          <p:nvPr/>
        </p:nvSpPr>
        <p:spPr bwMode="auto">
          <a:xfrm>
            <a:off x="214313" y="500063"/>
            <a:ext cx="65008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4400" b="1" dirty="0">
                <a:solidFill>
                  <a:schemeClr val="accent3"/>
                </a:solidFill>
                <a:latin typeface="+mj-lt"/>
              </a:rPr>
              <a:t>POSEBNI CILJEVI PROJEKTA</a:t>
            </a:r>
            <a:endParaRPr lang="hr-HR" b="1" dirty="0">
              <a:solidFill>
                <a:srgbClr val="FFFFFF"/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educirati učitelje radi unapređenja nastave novim metodama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motivirati učenike s manje mogućnosti za sudjelovanje u formalnom i neformalnom obrazovanju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i="1" dirty="0">
                <a:solidFill>
                  <a:srgbClr val="FFFFFF"/>
                </a:solidFill>
                <a:latin typeface="+mj-lt"/>
              </a:rPr>
              <a:t>osnažiti svijest o važnosti </a:t>
            </a:r>
            <a:r>
              <a:rPr lang="hr-HR" b="1" i="1" dirty="0" err="1">
                <a:solidFill>
                  <a:srgbClr val="FFFFFF"/>
                </a:solidFill>
                <a:latin typeface="+mj-lt"/>
              </a:rPr>
              <a:t>inkluzije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 i empatije među učenicima, učiteljima, roditeljima i lokalnom zajednicom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poticati internacionalizaciju Škole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unaprijediti kompetencije upravljanja Školom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/>
          <a:lstStyle/>
          <a:p>
            <a:r>
              <a:rPr lang="hr-HR" sz="3600" b="1" dirty="0"/>
              <a:t>PRVA GODINA TRAJANJA PROJEKTA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844824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rgbClr val="FFFF00"/>
                </a:solidFill>
              </a:rPr>
              <a:t>EDUKACIJE PROJEKTNOG TIMA</a:t>
            </a:r>
            <a:endParaRPr lang="hr-H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b="1" dirty="0"/>
              <a:t>”</a:t>
            </a:r>
            <a:r>
              <a:rPr lang="hr-HR" b="1" dirty="0" err="1"/>
              <a:t>Mindfulness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meditation</a:t>
            </a:r>
            <a:r>
              <a:rPr lang="hr-HR" b="1" dirty="0"/>
              <a:t>”, francuski prekomorski teritorij </a:t>
            </a:r>
            <a:r>
              <a:rPr lang="hr-HR" b="1" dirty="0" err="1"/>
              <a:t>Martinique</a:t>
            </a:r>
            <a:r>
              <a:rPr lang="hr-HR" dirty="0"/>
              <a:t>(G. Horvat, A. </a:t>
            </a:r>
            <a:r>
              <a:rPr lang="hr-HR" dirty="0" err="1"/>
              <a:t>Jaklenec</a:t>
            </a:r>
            <a:r>
              <a:rPr lang="hr-HR" dirty="0"/>
              <a:t>) – tehnike meditacije, treninzi usmjereni na kontrolu osjećaja, empatiju i socijalne vještine, vježbe komunikacije, primjeri dobre prakse)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b="1" dirty="0"/>
              <a:t>„</a:t>
            </a:r>
            <a:r>
              <a:rPr lang="hr-HR" b="1" dirty="0" err="1"/>
              <a:t>Empowering</a:t>
            </a:r>
            <a:r>
              <a:rPr lang="hr-HR" b="1" dirty="0"/>
              <a:t> </a:t>
            </a:r>
            <a:r>
              <a:rPr lang="hr-HR" b="1" dirty="0" err="1"/>
              <a:t>Diversity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Multicultural</a:t>
            </a:r>
            <a:r>
              <a:rPr lang="hr-HR" b="1" dirty="0"/>
              <a:t> </a:t>
            </a:r>
            <a:r>
              <a:rPr lang="hr-HR" b="1" dirty="0" err="1"/>
              <a:t>Classroom</a:t>
            </a:r>
            <a:r>
              <a:rPr lang="hr-HR" b="1" dirty="0"/>
              <a:t>”, Kopenhagen, Danska </a:t>
            </a:r>
            <a:r>
              <a:rPr lang="hr-HR" dirty="0"/>
              <a:t>(Jović, Jusup) – vježbe, tehnike, igre, projektni rad i primjeri za uspješnije ostvarivanje </a:t>
            </a:r>
            <a:r>
              <a:rPr lang="hr-HR" dirty="0" err="1"/>
              <a:t>inkluzije</a:t>
            </a:r>
            <a:r>
              <a:rPr lang="hr-HR" dirty="0"/>
              <a:t> u razredu, osnaživanje različitosti te eliminiranje stereotipa i predrasuda)</a:t>
            </a:r>
          </a:p>
        </p:txBody>
      </p:sp>
    </p:spTree>
    <p:extLst>
      <p:ext uri="{BB962C8B-B14F-4D97-AF65-F5344CB8AC3E}">
        <p14:creationId xmlns:p14="http://schemas.microsoft.com/office/powerpoint/2010/main" val="52027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692696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„ </a:t>
            </a:r>
            <a:r>
              <a:rPr lang="hr-HR" b="1" dirty="0" err="1"/>
              <a:t>Supporting</a:t>
            </a:r>
            <a:r>
              <a:rPr lang="hr-HR" b="1" dirty="0"/>
              <a:t> </a:t>
            </a:r>
            <a:r>
              <a:rPr lang="hr-HR" b="1" dirty="0" err="1"/>
              <a:t>Participation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Achievement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Students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ASD </a:t>
            </a:r>
            <a:r>
              <a:rPr lang="hr-HR" b="1" dirty="0" err="1"/>
              <a:t>or</a:t>
            </a:r>
            <a:r>
              <a:rPr lang="hr-HR" b="1" dirty="0"/>
              <a:t> ADHD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Every</a:t>
            </a:r>
            <a:r>
              <a:rPr lang="hr-HR" b="1" dirty="0"/>
              <a:t> </a:t>
            </a:r>
            <a:r>
              <a:rPr lang="hr-HR" b="1" dirty="0" err="1"/>
              <a:t>Classroom</a:t>
            </a:r>
            <a:r>
              <a:rPr lang="hr-HR" b="1" dirty="0"/>
              <a:t>”, Firenca, Italija </a:t>
            </a:r>
            <a:r>
              <a:rPr lang="hr-HR" dirty="0"/>
              <a:t>(</a:t>
            </a:r>
            <a:r>
              <a:rPr lang="hr-HR" dirty="0" err="1"/>
              <a:t>Prgeša</a:t>
            </a:r>
            <a:r>
              <a:rPr lang="hr-HR" dirty="0"/>
              <a:t>) – predavanja, rasprave i proučavanje vezano uz rad s učenicima s poremećajem iz spektra autizma (ASD) te poremećajima pažnje i aktivnosti (ADHD)</a:t>
            </a:r>
          </a:p>
          <a:p>
            <a:endParaRPr lang="hr-HR" dirty="0"/>
          </a:p>
          <a:p>
            <a:r>
              <a:rPr lang="hr-HR" b="1" dirty="0"/>
              <a:t>„</a:t>
            </a:r>
            <a:r>
              <a:rPr lang="hr-HR" b="1" dirty="0" err="1"/>
              <a:t>Sensitisation</a:t>
            </a:r>
            <a:r>
              <a:rPr lang="hr-HR" b="1" dirty="0"/>
              <a:t> </a:t>
            </a:r>
            <a:r>
              <a:rPr lang="hr-HR" b="1" dirty="0" err="1"/>
              <a:t>training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reference to </a:t>
            </a:r>
            <a:r>
              <a:rPr lang="hr-HR" b="1" dirty="0" err="1"/>
              <a:t>migration</a:t>
            </a:r>
            <a:r>
              <a:rPr lang="hr-HR" b="1" dirty="0"/>
              <a:t>, </a:t>
            </a:r>
            <a:r>
              <a:rPr lang="hr-HR" b="1" dirty="0" err="1"/>
              <a:t>racism</a:t>
            </a:r>
            <a:r>
              <a:rPr lang="hr-HR" b="1" dirty="0"/>
              <a:t>, </a:t>
            </a:r>
            <a:r>
              <a:rPr lang="hr-HR" b="1" dirty="0" err="1"/>
              <a:t>discrimination</a:t>
            </a:r>
            <a:r>
              <a:rPr lang="hr-HR" b="1" dirty="0"/>
              <a:t> </a:t>
            </a:r>
            <a:r>
              <a:rPr lang="hr-HR" b="1" dirty="0" err="1"/>
              <a:t>etc</a:t>
            </a:r>
            <a:r>
              <a:rPr lang="hr-HR" b="1" dirty="0"/>
              <a:t>.”, </a:t>
            </a:r>
            <a:r>
              <a:rPr lang="hr-HR" b="1" dirty="0" err="1"/>
              <a:t>Borgarnes</a:t>
            </a:r>
            <a:r>
              <a:rPr lang="hr-HR" b="1" dirty="0"/>
              <a:t>, Island </a:t>
            </a:r>
            <a:r>
              <a:rPr lang="hr-HR" dirty="0"/>
              <a:t>(D. Horvat) – igre, radionice, praktičan rad za razvijanje svijesti o stereotipima, predrasudama i </a:t>
            </a:r>
            <a:r>
              <a:rPr lang="hr-HR" dirty="0" err="1"/>
              <a:t>diskrimaniciji</a:t>
            </a:r>
            <a:r>
              <a:rPr lang="hr-HR" dirty="0"/>
              <a:t> radi stvaranja pozitivnog </a:t>
            </a:r>
            <a:r>
              <a:rPr lang="hr-HR" dirty="0" err="1"/>
              <a:t>inkluzivnog</a:t>
            </a:r>
            <a:r>
              <a:rPr lang="hr-HR" dirty="0"/>
              <a:t> ozračja u razredu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MOTIVACIJA ZA ERASMUS+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stvoriti jednake prilike za sve učenike</a:t>
            </a:r>
          </a:p>
          <a:p>
            <a:r>
              <a:rPr lang="hr-HR" dirty="0"/>
              <a:t>usvojiti nove metode za kvalitetnije uključivanje učenika s manje mogućnosti u odgojno-obrazovni proces</a:t>
            </a:r>
          </a:p>
          <a:p>
            <a:r>
              <a:rPr lang="hr-HR" dirty="0"/>
              <a:t>male mogućnosti za stručno usavršavanje</a:t>
            </a:r>
          </a:p>
          <a:p>
            <a:r>
              <a:rPr lang="hr-HR" dirty="0"/>
              <a:t>inovacije u obrazovanju</a:t>
            </a:r>
          </a:p>
          <a:p>
            <a:r>
              <a:rPr lang="hr-HR" dirty="0"/>
              <a:t>procjena – dio ljudi otvoren za nova iskustva</a:t>
            </a:r>
          </a:p>
          <a:p>
            <a:r>
              <a:rPr lang="hr-HR" dirty="0"/>
              <a:t>kompetencije učitelja – ključ za kvalitetu odgoja i obrazovanja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703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76673"/>
            <a:ext cx="6711654" cy="5771734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„</a:t>
            </a:r>
            <a:r>
              <a:rPr lang="hr-HR" b="1" dirty="0" err="1"/>
              <a:t>Inclusive</a:t>
            </a:r>
            <a:r>
              <a:rPr lang="hr-HR" b="1" dirty="0"/>
              <a:t> </a:t>
            </a:r>
            <a:r>
              <a:rPr lang="hr-HR" b="1" dirty="0" err="1"/>
              <a:t>Education</a:t>
            </a:r>
            <a:r>
              <a:rPr lang="hr-HR" b="1" dirty="0"/>
              <a:t> </a:t>
            </a:r>
            <a:r>
              <a:rPr lang="hr-HR" b="1" dirty="0" err="1"/>
              <a:t>Through</a:t>
            </a:r>
            <a:r>
              <a:rPr lang="hr-HR" b="1" dirty="0"/>
              <a:t> Arts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Games</a:t>
            </a:r>
            <a:r>
              <a:rPr lang="hr-HR" b="1" dirty="0"/>
              <a:t>”, Amsterdam, Nizozemska</a:t>
            </a:r>
            <a:r>
              <a:rPr lang="hr-HR" dirty="0"/>
              <a:t> (Kranjčević) – igre, aktivnosti i projekti koji potiču suradnju i sudjelovanje svih učenika, jačanje </a:t>
            </a:r>
            <a:r>
              <a:rPr lang="hr-HR" dirty="0" err="1"/>
              <a:t>inkluzije</a:t>
            </a:r>
            <a:r>
              <a:rPr lang="hr-HR" dirty="0"/>
              <a:t>, online alati za učeničku i učiteljsku suradnju u projektima u obrazovanju učenika s manje mogućnosti</a:t>
            </a:r>
          </a:p>
          <a:p>
            <a:r>
              <a:rPr lang="hr-HR" b="1" dirty="0"/>
              <a:t>„</a:t>
            </a:r>
            <a:r>
              <a:rPr lang="hr-HR" b="1" dirty="0" err="1"/>
              <a:t>We</a:t>
            </a:r>
            <a:r>
              <a:rPr lang="hr-HR" b="1" dirty="0"/>
              <a:t> are </a:t>
            </a:r>
            <a:r>
              <a:rPr lang="hr-HR" b="1" dirty="0" err="1"/>
              <a:t>all</a:t>
            </a:r>
            <a:r>
              <a:rPr lang="hr-HR" b="1" dirty="0"/>
              <a:t> </a:t>
            </a:r>
            <a:r>
              <a:rPr lang="hr-HR" b="1" dirty="0" err="1"/>
              <a:t>Special</a:t>
            </a:r>
            <a:r>
              <a:rPr lang="hr-HR" b="1" dirty="0"/>
              <a:t> – </a:t>
            </a:r>
            <a:r>
              <a:rPr lang="hr-HR" b="1" dirty="0" err="1"/>
              <a:t>Inclusion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Support</a:t>
            </a:r>
            <a:r>
              <a:rPr lang="hr-HR" b="1" dirty="0"/>
              <a:t> to </a:t>
            </a:r>
            <a:r>
              <a:rPr lang="hr-HR" b="1" dirty="0" err="1"/>
              <a:t>Special</a:t>
            </a:r>
            <a:r>
              <a:rPr lang="hr-HR" b="1" dirty="0"/>
              <a:t> </a:t>
            </a:r>
            <a:r>
              <a:rPr lang="hr-HR" b="1" dirty="0" err="1"/>
              <a:t>Needs</a:t>
            </a:r>
            <a:r>
              <a:rPr lang="hr-HR" b="1" dirty="0"/>
              <a:t> Student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Classroom</a:t>
            </a:r>
            <a:r>
              <a:rPr lang="hr-HR" b="1" dirty="0"/>
              <a:t>”, Barcelona, Španjolska </a:t>
            </a:r>
            <a:r>
              <a:rPr lang="hr-HR" dirty="0"/>
              <a:t>(Pavlić) – tehnike opuštanja, aktivnosti za prevenciju izolacije i ometajućeg ponašanja, razmjena primjera dobre prakse, vježbanje učinkovite i pozitivne komunikacije s roditeljima i učenicima</a:t>
            </a:r>
          </a:p>
          <a:p>
            <a:r>
              <a:rPr lang="hr-HR" b="1" dirty="0"/>
              <a:t>„</a:t>
            </a:r>
            <a:r>
              <a:rPr lang="hr-HR" b="1" dirty="0" err="1"/>
              <a:t>Special</a:t>
            </a:r>
            <a:r>
              <a:rPr lang="hr-HR" b="1" dirty="0"/>
              <a:t> </a:t>
            </a:r>
            <a:r>
              <a:rPr lang="hr-HR" b="1" dirty="0" err="1"/>
              <a:t>needs</a:t>
            </a:r>
            <a:r>
              <a:rPr lang="hr-HR" b="1" dirty="0"/>
              <a:t>: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challenge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inclusion</a:t>
            </a:r>
            <a:r>
              <a:rPr lang="hr-HR" b="1" dirty="0"/>
              <a:t>”, </a:t>
            </a:r>
            <a:r>
              <a:rPr lang="hr-HR" b="1" dirty="0" err="1"/>
              <a:t>Sesimbra</a:t>
            </a:r>
            <a:r>
              <a:rPr lang="hr-HR" b="1" dirty="0"/>
              <a:t>, Portugal </a:t>
            </a:r>
            <a:r>
              <a:rPr lang="hr-HR" dirty="0"/>
              <a:t>(</a:t>
            </a:r>
            <a:r>
              <a:rPr lang="hr-HR" dirty="0" err="1"/>
              <a:t>Brcković</a:t>
            </a:r>
            <a:r>
              <a:rPr lang="hr-HR" dirty="0"/>
              <a:t>) – predavanja o uspješnim primjerima </a:t>
            </a:r>
            <a:r>
              <a:rPr lang="hr-HR" dirty="0" err="1"/>
              <a:t>inkluzije</a:t>
            </a:r>
            <a:r>
              <a:rPr lang="hr-HR" dirty="0"/>
              <a:t>, posjeti školama specijaliziranima za rad s učenicima s poremećajima u spektru autizma, disleksijom, oštećenjima sluha i vida te posjet ustanovi za pomoć i podršku roditeljima i učiteljima u radu s takvim učenicima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582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DRUGA GODINA TRAJANJA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78" y="2132856"/>
            <a:ext cx="6711654" cy="2808312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/>
              <a:t>Radionice s učenicima</a:t>
            </a:r>
            <a:endParaRPr lang="hr-HR" sz="8000" i="1" dirty="0"/>
          </a:p>
          <a:p>
            <a:r>
              <a:rPr lang="hr-HR" sz="8000" dirty="0"/>
              <a:t>Radionice u školi s kolegama </a:t>
            </a:r>
          </a:p>
          <a:p>
            <a:r>
              <a:rPr lang="hr-HR" sz="8000" dirty="0"/>
              <a:t>Izrada brošure Uključi me/</a:t>
            </a:r>
            <a:r>
              <a:rPr lang="hr-HR" sz="8000" dirty="0" err="1"/>
              <a:t>Include</a:t>
            </a:r>
            <a:r>
              <a:rPr lang="hr-HR" sz="8000" dirty="0"/>
              <a:t> Me u tiskanom i digitalnom obliku</a:t>
            </a:r>
          </a:p>
          <a:p>
            <a:r>
              <a:rPr lang="hr-HR" sz="8000" dirty="0"/>
              <a:t>Projekti na eTwining portalu</a:t>
            </a:r>
          </a:p>
          <a:p>
            <a:r>
              <a:rPr lang="hr-HR" sz="8000" dirty="0"/>
              <a:t>Unapređenje redovne nastave novim metodama i inovacijama</a:t>
            </a:r>
          </a:p>
          <a:p>
            <a:r>
              <a:rPr lang="hr-HR" sz="8000" dirty="0"/>
              <a:t>Predstavljanje rezultata projekta na Učiteljskom vijeću i Vijeću roditelja</a:t>
            </a:r>
          </a:p>
          <a:p>
            <a:r>
              <a:rPr lang="hr-HR" sz="8000" dirty="0"/>
              <a:t>Predavanje o primjerima dobre prakse na županijskim i državnim stručnim vijećima i seminarima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76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DUGOROČNI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12777"/>
            <a:ext cx="6711654" cy="3528391"/>
          </a:xfrm>
        </p:spPr>
        <p:txBody>
          <a:bodyPr/>
          <a:lstStyle/>
          <a:p>
            <a:r>
              <a:rPr lang="hr-HR" b="1" dirty="0">
                <a:solidFill>
                  <a:srgbClr val="FFFFFF"/>
                </a:solidFill>
              </a:rPr>
              <a:t>Kontinuirano održavanje radionica za učenike kojima ćemo omogućiti uspješan nastavak </a:t>
            </a:r>
            <a:r>
              <a:rPr lang="hr-HR" b="1" dirty="0" err="1">
                <a:solidFill>
                  <a:srgbClr val="FFFFFF"/>
                </a:solidFill>
              </a:rPr>
              <a:t>inkluzije</a:t>
            </a:r>
            <a:r>
              <a:rPr lang="hr-HR" b="1" dirty="0">
                <a:solidFill>
                  <a:srgbClr val="FFFFFF"/>
                </a:solidFill>
              </a:rPr>
              <a:t> te stvoriti jednake prilike za sve učenike</a:t>
            </a:r>
          </a:p>
          <a:p>
            <a:endParaRPr lang="hr-HR" b="1" dirty="0">
              <a:solidFill>
                <a:srgbClr val="FFFFFF"/>
              </a:solidFill>
            </a:endParaRPr>
          </a:p>
          <a:p>
            <a:r>
              <a:rPr lang="hr-HR" b="1" dirty="0"/>
              <a:t>Biti škola koja pruža jednake mogućnosti za postizanje školskog i životnog uspjeha svim učenicima bez obzira na njihove socijalne, </a:t>
            </a:r>
            <a:r>
              <a:rPr lang="hr-HR" b="1" dirty="0" err="1"/>
              <a:t>kultuloroške</a:t>
            </a:r>
            <a:r>
              <a:rPr lang="hr-HR" b="1" dirty="0"/>
              <a:t>, obrazovne, zdravstvene i ekonomske teškoće </a:t>
            </a:r>
          </a:p>
        </p:txBody>
      </p:sp>
      <p:pic>
        <p:nvPicPr>
          <p:cNvPr id="1026" name="Picture 2" descr="Inkluzija kroz sport i glumu: “Mi smo djeca, svi isti” - Cvrčak d.o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3529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9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ANKETA O KVALITETI NASTAVE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Tijekom prosinca 2019. i siječnja 2020.</a:t>
            </a:r>
          </a:p>
          <a:p>
            <a:r>
              <a:rPr lang="hr-HR" dirty="0"/>
              <a:t>Anketirano je 88 učenika, 66 roditelja i 17 učitelja</a:t>
            </a:r>
          </a:p>
          <a:p>
            <a:r>
              <a:rPr lang="hr-HR" dirty="0"/>
              <a:t>Svrha – informiranost roditelja, učenika i učitelja o tome tko su učenici s manje mogućnosti te stavovi o suživotu s njima</a:t>
            </a:r>
          </a:p>
          <a:p>
            <a:r>
              <a:rPr lang="hr-HR" dirty="0"/>
              <a:t>47% roditelja, 36% učitelja te 68% učenika nije sigurno zna li tko su učenici s manje mogućnosti</a:t>
            </a:r>
          </a:p>
          <a:p>
            <a:r>
              <a:rPr lang="hr-HR" dirty="0"/>
              <a:t>2/3 svih ispitanika ima razumijevanja prema učenicima s manje mogućnosti, no ne zna kako im pomoći</a:t>
            </a:r>
          </a:p>
          <a:p>
            <a:r>
              <a:rPr lang="hr-HR" dirty="0"/>
              <a:t>49% učenika i 1/3 roditelja i učitelja boji se uključivanja izbjeglica u odgojno-obrazovni proces</a:t>
            </a:r>
          </a:p>
          <a:p>
            <a:r>
              <a:rPr lang="hr-HR" dirty="0"/>
              <a:t>Više od 1/3 učenika i roditelja te skoro 2/3 učitelja svjedočile su neprihvatljivom ponašanju prema učenicima s manje mogućnosti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85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900" b="1" dirty="0">
                <a:solidFill>
                  <a:srgbClr val="FFC000"/>
                </a:solidFill>
              </a:rPr>
              <a:t>UČENICI S MANJE MOGUĆNOSTI</a:t>
            </a:r>
            <a:endParaRPr lang="en-US" sz="3900" b="1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učenici koji su u nepovoljnijem položaju u usporedbi s vršnjacima zbog jedne ili više poteškoća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6600"/>
                </a:solidFill>
              </a:rPr>
              <a:t>POTEŠKOĆE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- SOCIJALNE (diskriminacija radi spola, godina, religije, obiteljske situacije…)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- KULTUROLOŠKE (pripadnici nacionalnih manjina, izbjeglice, migranti…)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- OBRAZOVNE (poteškoće u učenju, izostanak podrške obitelji…)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- ZDRAVSTVENE (kronične bolesti, smetnje vida, sluha…)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- EKONOMSKE (nizak životni standard, socijalna pomoć, financijski problemi…)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3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POTREBE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11623"/>
            <a:ext cx="7344816" cy="3744416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Modernizacija obrazovanja</a:t>
            </a:r>
          </a:p>
          <a:p>
            <a:r>
              <a:rPr lang="hr-HR" dirty="0"/>
              <a:t>Razvoj i implementiranje novih nastavnih metoda i pristupa u nastavu</a:t>
            </a:r>
          </a:p>
          <a:p>
            <a:r>
              <a:rPr lang="hr-HR" dirty="0"/>
              <a:t>Profesionalni razvoj pojedinaca i jačanje učiteljskih kompetencija</a:t>
            </a:r>
          </a:p>
          <a:p>
            <a:r>
              <a:rPr lang="hr-HR" dirty="0"/>
              <a:t>Stvaranje socijalne osjetljivosti među učenicima; jačanje procesa </a:t>
            </a:r>
            <a:r>
              <a:rPr lang="hr-HR" dirty="0" err="1"/>
              <a:t>inkluzije</a:t>
            </a:r>
            <a:endParaRPr lang="hr-HR" dirty="0"/>
          </a:p>
          <a:p>
            <a:r>
              <a:rPr lang="hr-HR" dirty="0"/>
              <a:t>Poticanje učenika s manje mogućnosti, kao i ostalih učenika, na razvijanje vlastitih mogućnosti i potrebe za učenjem </a:t>
            </a:r>
          </a:p>
          <a:p>
            <a:r>
              <a:rPr lang="hr-HR" dirty="0"/>
              <a:t>Kvalitetnije uključivanje učenika s manje mogućnosti u odgojno-obrazovni proces</a:t>
            </a:r>
          </a:p>
          <a:p>
            <a:r>
              <a:rPr lang="hr-HR" dirty="0"/>
              <a:t>Internacionalizacija Škole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2050" name="Picture 2" descr="Hocu.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346436" cy="21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0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EUROPSKI RAZVOJNI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CILJEVI</a:t>
            </a:r>
          </a:p>
          <a:p>
            <a:pPr lvl="0"/>
            <a:r>
              <a:rPr lang="hr-HR" dirty="0"/>
              <a:t>unaprijediti kvalitetu obrazovanja</a:t>
            </a:r>
          </a:p>
          <a:p>
            <a:pPr lvl="0"/>
            <a:r>
              <a:rPr lang="hr-HR" dirty="0"/>
              <a:t>poticati međukulturalnu i ekološku osviještenost učitelja i učenika</a:t>
            </a:r>
          </a:p>
          <a:p>
            <a:pPr lvl="0"/>
            <a:r>
              <a:rPr lang="hr-HR" dirty="0"/>
              <a:t>poticati motivaciju i zadovoljstvo poslom i učenjem</a:t>
            </a:r>
          </a:p>
          <a:p>
            <a:pPr lvl="0"/>
            <a:r>
              <a:rPr lang="hr-HR" dirty="0"/>
              <a:t>razviti europsku dimenziju škole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04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ODLUKA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37"/>
            <a:ext cx="6711654" cy="2894882"/>
          </a:xfrm>
        </p:spPr>
        <p:txBody>
          <a:bodyPr/>
          <a:lstStyle/>
          <a:p>
            <a:r>
              <a:rPr lang="hr-HR" sz="2400" dirty="0"/>
              <a:t>Prijava na Erasmus+ KA1 projekt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</a:t>
            </a:r>
          </a:p>
        </p:txBody>
      </p:sp>
      <p:pic>
        <p:nvPicPr>
          <p:cNvPr id="2052" name="Picture 4" descr="Slikovni rezultat za 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37"/>
            <a:ext cx="5933355" cy="31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KAKO SMO UKLJUČILI DJELATNIKE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13" y="2671497"/>
            <a:ext cx="6711654" cy="2223605"/>
          </a:xfrm>
        </p:spPr>
        <p:txBody>
          <a:bodyPr>
            <a:normAutofit/>
          </a:bodyPr>
          <a:lstStyle/>
          <a:p>
            <a:r>
              <a:rPr lang="hr-HR" sz="2400" dirty="0"/>
              <a:t>Javni poziv svim djelatnicima</a:t>
            </a:r>
          </a:p>
          <a:p>
            <a:r>
              <a:rPr lang="hr-HR" sz="2400" dirty="0"/>
              <a:t>Intervju (motivacija učitelja, vizija, potreba i želja za dijeljenjem iskustava)</a:t>
            </a:r>
          </a:p>
          <a:p>
            <a:r>
              <a:rPr lang="hr-HR" sz="2400" dirty="0"/>
              <a:t>Prijava 9 sudionika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76" name="Picture 4" descr="Slikovni rezultat za razgov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52983"/>
            <a:ext cx="2785110" cy="19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1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PROJEKTNI 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700808"/>
            <a:ext cx="6711654" cy="4195481"/>
          </a:xfrm>
        </p:spPr>
        <p:txBody>
          <a:bodyPr>
            <a:normAutofit/>
          </a:bodyPr>
          <a:lstStyle/>
          <a:p>
            <a:r>
              <a:rPr lang="hr-HR" dirty="0"/>
              <a:t>Gordana Horvat, ravnateljica Škole</a:t>
            </a:r>
          </a:p>
          <a:p>
            <a:r>
              <a:rPr lang="hr-HR" dirty="0"/>
              <a:t>Ana </a:t>
            </a:r>
            <a:r>
              <a:rPr lang="hr-HR" dirty="0" err="1"/>
              <a:t>Jaklenec</a:t>
            </a:r>
            <a:r>
              <a:rPr lang="hr-HR" dirty="0"/>
              <a:t>, pedagoginja Škole</a:t>
            </a:r>
          </a:p>
          <a:p>
            <a:r>
              <a:rPr lang="hr-HR" dirty="0"/>
              <a:t>Marija </a:t>
            </a:r>
            <a:r>
              <a:rPr lang="hr-HR" dirty="0" err="1"/>
              <a:t>Brcković</a:t>
            </a:r>
            <a:r>
              <a:rPr lang="hr-HR" dirty="0"/>
              <a:t>, učiteljica Geografije</a:t>
            </a:r>
          </a:p>
          <a:p>
            <a:r>
              <a:rPr lang="hr-HR" dirty="0"/>
              <a:t>Marija Buhin-</a:t>
            </a:r>
            <a:r>
              <a:rPr lang="hr-HR" dirty="0" err="1"/>
              <a:t>Huzanić</a:t>
            </a:r>
            <a:r>
              <a:rPr lang="hr-HR" dirty="0"/>
              <a:t>, učiteljica Geografije</a:t>
            </a:r>
          </a:p>
          <a:p>
            <a:r>
              <a:rPr lang="hr-HR" dirty="0"/>
              <a:t>Anamarija Pavlić, učiteljica Engleskog jezika</a:t>
            </a:r>
          </a:p>
          <a:p>
            <a:r>
              <a:rPr lang="hr-HR" dirty="0"/>
              <a:t>Gordana Kranjčević, učiteljica Tehničke kulture i Informatike</a:t>
            </a:r>
          </a:p>
          <a:p>
            <a:r>
              <a:rPr lang="hr-HR" dirty="0"/>
              <a:t>Ivana </a:t>
            </a:r>
            <a:r>
              <a:rPr lang="hr-HR" dirty="0" err="1"/>
              <a:t>Prgeša</a:t>
            </a:r>
            <a:r>
              <a:rPr lang="hr-HR" dirty="0"/>
              <a:t>, učiteljica Prirode i Biologije</a:t>
            </a:r>
          </a:p>
          <a:p>
            <a:r>
              <a:rPr lang="hr-HR" dirty="0"/>
              <a:t>Danijela Horvat, učiteljica razredne nastave</a:t>
            </a:r>
          </a:p>
          <a:p>
            <a:r>
              <a:rPr lang="hr-HR" dirty="0"/>
              <a:t>Žana Jusup, učiteljica Hrvatskoga jezika</a:t>
            </a:r>
          </a:p>
        </p:txBody>
      </p:sp>
    </p:spTree>
    <p:extLst>
      <p:ext uri="{BB962C8B-B14F-4D97-AF65-F5344CB8AC3E}">
        <p14:creationId xmlns:p14="http://schemas.microsoft.com/office/powerpoint/2010/main" val="1313948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1163</TotalTime>
  <Words>1172</Words>
  <Application>Microsoft Office PowerPoint</Application>
  <PresentationFormat>Prikaz na zaslonu (4:3)</PresentationFormat>
  <Paragraphs>117</Paragraphs>
  <Slides>22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</vt:lpstr>
      <vt:lpstr>PowerPoint prezentacija</vt:lpstr>
      <vt:lpstr>MOTIVACIJA ZA ERASMUS+</vt:lpstr>
      <vt:lpstr>ANKETA O KVALITETI NASTAVE </vt:lpstr>
      <vt:lpstr>UČENICI S MANJE MOGUĆNOSTI</vt:lpstr>
      <vt:lpstr>POTREBE ŠKOLE</vt:lpstr>
      <vt:lpstr>EUROPSKI RAZVOJNI PLAN </vt:lpstr>
      <vt:lpstr>ODLUKA</vt:lpstr>
      <vt:lpstr>KAKO SMO UKLJUČILI DJELATNIKE</vt:lpstr>
      <vt:lpstr>PROJEKTNI TIM</vt:lpstr>
      <vt:lpstr>EDUKACIJA</vt:lpstr>
      <vt:lpstr>PISANJE PROJEKTA</vt:lpstr>
      <vt:lpstr>REZULTATI NATJEČAJA </vt:lpstr>
      <vt:lpstr>NEKI OD KOMENTARA VANJSKIH STRUČNJAKA</vt:lpstr>
      <vt:lpstr>PowerPoint prezentacija</vt:lpstr>
      <vt:lpstr>              </vt:lpstr>
      <vt:lpstr>PowerPoint prezentacija</vt:lpstr>
      <vt:lpstr>PowerPoint prezentacija</vt:lpstr>
      <vt:lpstr>PRVA GODINA TRAJANJA PROJEKTA </vt:lpstr>
      <vt:lpstr>PowerPoint prezentacija</vt:lpstr>
      <vt:lpstr>PowerPoint prezentacija</vt:lpstr>
      <vt:lpstr>DRUGA GODINA TRAJANJA PROJEKTA</vt:lpstr>
      <vt:lpstr>DUGOROČNI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DMartinic</dc:creator>
  <cp:lastModifiedBy>Dorotea Horvatić</cp:lastModifiedBy>
  <cp:revision>149</cp:revision>
  <dcterms:created xsi:type="dcterms:W3CDTF">2007-01-10T13:33:44Z</dcterms:created>
  <dcterms:modified xsi:type="dcterms:W3CDTF">2025-01-23T08:44:15Z</dcterms:modified>
</cp:coreProperties>
</file>